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4"/>
  </p:sldMasterIdLst>
  <p:notesMasterIdLst>
    <p:notesMasterId r:id="rId47"/>
  </p:notesMasterIdLst>
  <p:sldIdLst>
    <p:sldId id="312" r:id="rId5"/>
    <p:sldId id="561" r:id="rId6"/>
    <p:sldId id="562" r:id="rId7"/>
    <p:sldId id="563" r:id="rId8"/>
    <p:sldId id="273" r:id="rId9"/>
    <p:sldId id="275" r:id="rId10"/>
    <p:sldId id="564" r:id="rId11"/>
    <p:sldId id="401" r:id="rId12"/>
    <p:sldId id="387" r:id="rId13"/>
    <p:sldId id="361" r:id="rId14"/>
    <p:sldId id="380" r:id="rId15"/>
    <p:sldId id="382" r:id="rId16"/>
    <p:sldId id="504" r:id="rId17"/>
    <p:sldId id="540" r:id="rId18"/>
    <p:sldId id="539" r:id="rId19"/>
    <p:sldId id="527" r:id="rId20"/>
    <p:sldId id="506" r:id="rId21"/>
    <p:sldId id="534" r:id="rId22"/>
    <p:sldId id="522" r:id="rId23"/>
    <p:sldId id="526" r:id="rId24"/>
    <p:sldId id="412" r:id="rId25"/>
    <p:sldId id="413" r:id="rId26"/>
    <p:sldId id="414" r:id="rId27"/>
    <p:sldId id="417" r:id="rId28"/>
    <p:sldId id="523" r:id="rId29"/>
    <p:sldId id="565" r:id="rId30"/>
    <p:sldId id="528" r:id="rId31"/>
    <p:sldId id="529" r:id="rId32"/>
    <p:sldId id="538" r:id="rId33"/>
    <p:sldId id="553" r:id="rId34"/>
    <p:sldId id="555" r:id="rId35"/>
    <p:sldId id="557" r:id="rId36"/>
    <p:sldId id="559" r:id="rId37"/>
    <p:sldId id="558" r:id="rId38"/>
    <p:sldId id="552" r:id="rId39"/>
    <p:sldId id="355" r:id="rId40"/>
    <p:sldId id="533" r:id="rId41"/>
    <p:sldId id="427" r:id="rId42"/>
    <p:sldId id="566" r:id="rId43"/>
    <p:sldId id="567" r:id="rId44"/>
    <p:sldId id="568" r:id="rId45"/>
    <p:sldId id="569" r:id="rId46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rit Dommerholt" initials="GD" lastIdx="1" clrIdx="0">
    <p:extLst>
      <p:ext uri="{19B8F6BF-5375-455C-9EA6-DF929625EA0E}">
        <p15:presenceInfo xmlns:p15="http://schemas.microsoft.com/office/powerpoint/2012/main" userId="S-1-5-21-689969275-2144955426-569397357-194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5380" autoAdjust="0"/>
  </p:normalViewPr>
  <p:slideViewPr>
    <p:cSldViewPr>
      <p:cViewPr varScale="1">
        <p:scale>
          <a:sx n="114" d="100"/>
          <a:sy n="114" d="100"/>
        </p:scale>
        <p:origin x="216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8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4674de65536cc3c5/Data/1%20Ecoraad/1%20Gemeenten%20Achterhoek/Oppervlakte%20en%20scores%207%20gemeente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674de65536cc3c5/Data/1%20Ecoraad/1%20Gemeenten%20Achterhoek/score%20landschapselementen%207%20gemeent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.docs.live.net/4674de65536cc3c5/Data/1%20Ecoraad/1%20Gemeenten%20Achterhoek/Oppervlakte%20en%20scores%207%20gemeente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d.docs.live.net/4674de65536cc3c5/Data/1%20Ecoraad/1%20Gemeenten%20Achterhoek/Oppervlakte%20en%20scores%207%20gemeen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ED7D31">
                  <a:lumMod val="5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9A-4A7D-AA6A-48B19660DA7F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59A-4A7D-AA6A-48B19660DA7F}"/>
              </c:ext>
            </c:extLst>
          </c:dPt>
          <c:dPt>
            <c:idx val="2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59A-4A7D-AA6A-48B19660DA7F}"/>
              </c:ext>
            </c:extLst>
          </c:dPt>
          <c:dPt>
            <c:idx val="3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59A-4A7D-AA6A-48B19660DA7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59A-4A7D-AA6A-48B19660DA7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59A-4A7D-AA6A-48B19660DA7F}"/>
              </c:ext>
            </c:extLst>
          </c:dPt>
          <c:dPt>
            <c:idx val="6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59A-4A7D-AA6A-48B19660DA7F}"/>
              </c:ext>
            </c:extLst>
          </c:dPt>
          <c:dPt>
            <c:idx val="7"/>
            <c:bubble3D val="0"/>
            <c:spPr>
              <a:solidFill>
                <a:srgbClr val="5B9BD5">
                  <a:lumMod val="20000"/>
                  <a:lumOff val="8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59A-4A7D-AA6A-48B19660DA7F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59A-4A7D-AA6A-48B19660DA7F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59A-4A7D-AA6A-48B19660DA7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59A-4A7D-AA6A-48B19660DA7F}"/>
              </c:ext>
            </c:extLst>
          </c:dPt>
          <c:dLbls>
            <c:dLbl>
              <c:idx val="5"/>
              <c:layout>
                <c:manualLayout>
                  <c:x val="9.5911949685534598E-2"/>
                  <c:y val="7.1377952755905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59433962264151"/>
                      <c:h val="9.79166666666666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59A-4A7D-AA6A-48B19660DA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9A-4A7D-AA6A-48B19660DA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9A-4A7D-AA6A-48B19660DA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9A-4A7D-AA6A-48B19660DA7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9A-4A7D-AA6A-48B19660DA7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9A-4A7D-AA6A-48B19660DA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'[Oppervlakte en scores 7 gemeenten.xlsx]Blad9'!$A$2:$A$12</c:f>
              <c:strCache>
                <c:ptCount val="11"/>
                <c:pt idx="0">
                  <c:v>Oude hoevenlandschap</c:v>
                </c:pt>
                <c:pt idx="1">
                  <c:v>Heideontginningslandschap</c:v>
                </c:pt>
                <c:pt idx="2">
                  <c:v>Broekontginningslandschap</c:v>
                </c:pt>
                <c:pt idx="3">
                  <c:v>Oeverwallenlandschap</c:v>
                </c:pt>
                <c:pt idx="4">
                  <c:v>bebouwd</c:v>
                </c:pt>
                <c:pt idx="5">
                  <c:v>Beekdallandschap</c:v>
                </c:pt>
                <c:pt idx="6">
                  <c:v>Rivierweidenlandschap</c:v>
                </c:pt>
                <c:pt idx="7">
                  <c:v>Uiterwaardenlandschap</c:v>
                </c:pt>
                <c:pt idx="8">
                  <c:v>overig</c:v>
                </c:pt>
                <c:pt idx="9">
                  <c:v>Kommenlandschap</c:v>
                </c:pt>
                <c:pt idx="10">
                  <c:v>Veenontginningslandschap</c:v>
                </c:pt>
              </c:strCache>
            </c:strRef>
          </c:cat>
          <c:val>
            <c:numRef>
              <c:f>'[Oppervlakte en scores 7 gemeenten.xlsx]Blad9'!$B$2:$B$12</c:f>
              <c:numCache>
                <c:formatCode>General</c:formatCode>
                <c:ptCount val="11"/>
                <c:pt idx="0">
                  <c:v>1189.0710540030248</c:v>
                </c:pt>
                <c:pt idx="1">
                  <c:v>434.53922703756075</c:v>
                </c:pt>
                <c:pt idx="2">
                  <c:v>425.81328592896091</c:v>
                </c:pt>
                <c:pt idx="3">
                  <c:v>182.6179372009602</c:v>
                </c:pt>
                <c:pt idx="4">
                  <c:v>71.139999999999986</c:v>
                </c:pt>
                <c:pt idx="5">
                  <c:v>30.62116969096963</c:v>
                </c:pt>
                <c:pt idx="6">
                  <c:v>19.709971551535485</c:v>
                </c:pt>
                <c:pt idx="7">
                  <c:v>18.49467352401572</c:v>
                </c:pt>
                <c:pt idx="8">
                  <c:v>18.240000000000002</c:v>
                </c:pt>
                <c:pt idx="9">
                  <c:v>13.952002334232983</c:v>
                </c:pt>
                <c:pt idx="10">
                  <c:v>1.8522138740973082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59A-4A7D-AA6A-48B19660D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nl-NL" sz="2000">
                <a:solidFill>
                  <a:sysClr val="windowText" lastClr="000000"/>
                </a:solidFill>
              </a:rPr>
              <a:t>Score criteria Basiskwaliteit Landschap 7 gemeenten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'Eindoordeel BK Landschap (2)'!$H$48</c:f>
              <c:strCache>
                <c:ptCount val="1"/>
                <c:pt idx="0">
                  <c:v>slecht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'Eindoordeel BK Landschap (2)'!$C$32:$C$44</c:f>
              <c:strCache>
                <c:ptCount val="13"/>
                <c:pt idx="1">
                  <c:v>Landschappelijke inpassing van de bebouwing</c:v>
                </c:pt>
                <c:pt idx="3">
                  <c:v>Onderhoud van de landschapselementen</c:v>
                </c:pt>
                <c:pt idx="5">
                  <c:v>Toegankelijkheid van het landschap</c:v>
                </c:pt>
                <c:pt idx="7">
                  <c:v>passend agrarisch grondgebruik</c:v>
                </c:pt>
                <c:pt idx="8">
                  <c:v>perceelsvorm en reliëf</c:v>
                </c:pt>
                <c:pt idx="9">
                  <c:v>diversiteit alle landschapselementen</c:v>
                </c:pt>
                <c:pt idx="10">
                  <c:v>diversiteit karakteristieke landschapselementen</c:v>
                </c:pt>
                <c:pt idx="11">
                  <c:v>oppervlakte  landschapselementen</c:v>
                </c:pt>
                <c:pt idx="12">
                  <c:v>Herkenbaar landschap</c:v>
                </c:pt>
              </c:strCache>
            </c:strRef>
          </c:cat>
          <c:val>
            <c:numRef>
              <c:f>'Eindoordeel BK Landschap (2)'!$H$32:$H$44</c:f>
              <c:numCache>
                <c:formatCode>General</c:formatCode>
                <c:ptCount val="13"/>
                <c:pt idx="0" formatCode="0">
                  <c:v>23.558897243107769</c:v>
                </c:pt>
                <c:pt idx="2" formatCode="0">
                  <c:v>14.031180400890868</c:v>
                </c:pt>
                <c:pt idx="4" formatCode="0">
                  <c:v>2.4444444444444446</c:v>
                </c:pt>
                <c:pt idx="7" formatCode="0">
                  <c:v>4.8458149779735686</c:v>
                </c:pt>
                <c:pt idx="8" formatCode="0">
                  <c:v>20.264317180616739</c:v>
                </c:pt>
                <c:pt idx="9" formatCode="0">
                  <c:v>11.674008810572687</c:v>
                </c:pt>
                <c:pt idx="10" formatCode="0">
                  <c:v>13.43612334801762</c:v>
                </c:pt>
                <c:pt idx="11" formatCode="0">
                  <c:v>35.682819383259911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A0-4A8D-95A6-6E94B801B076}"/>
            </c:ext>
          </c:extLst>
        </c:ser>
        <c:ser>
          <c:idx val="1"/>
          <c:order val="1"/>
          <c:tx>
            <c:strRef>
              <c:f>'Eindoordeel BK Landschap (2)'!$I$48</c:f>
              <c:strCache>
                <c:ptCount val="1"/>
                <c:pt idx="0">
                  <c:v>matig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'Eindoordeel BK Landschap (2)'!$C$32:$C$44</c:f>
              <c:strCache>
                <c:ptCount val="13"/>
                <c:pt idx="1">
                  <c:v>Landschappelijke inpassing van de bebouwing</c:v>
                </c:pt>
                <c:pt idx="3">
                  <c:v>Onderhoud van de landschapselementen</c:v>
                </c:pt>
                <c:pt idx="5">
                  <c:v>Toegankelijkheid van het landschap</c:v>
                </c:pt>
                <c:pt idx="7">
                  <c:v>passend agrarisch grondgebruik</c:v>
                </c:pt>
                <c:pt idx="8">
                  <c:v>perceelsvorm en reliëf</c:v>
                </c:pt>
                <c:pt idx="9">
                  <c:v>diversiteit alle landschapselementen</c:v>
                </c:pt>
                <c:pt idx="10">
                  <c:v>diversiteit karakteristieke landschapselementen</c:v>
                </c:pt>
                <c:pt idx="11">
                  <c:v>oppervlakte  landschapselementen</c:v>
                </c:pt>
                <c:pt idx="12">
                  <c:v>Herkenbaar landschap</c:v>
                </c:pt>
              </c:strCache>
            </c:strRef>
          </c:cat>
          <c:val>
            <c:numRef>
              <c:f>'Eindoordeel BK Landschap (2)'!$I$32:$I$44</c:f>
              <c:numCache>
                <c:formatCode>General</c:formatCode>
                <c:ptCount val="13"/>
                <c:pt idx="0" formatCode="0">
                  <c:v>40.852130325814535</c:v>
                </c:pt>
                <c:pt idx="2" formatCode="0">
                  <c:v>53.229398663697104</c:v>
                </c:pt>
                <c:pt idx="4" formatCode="0">
                  <c:v>64.888888888888886</c:v>
                </c:pt>
                <c:pt idx="7" formatCode="0">
                  <c:v>48.237885462555063</c:v>
                </c:pt>
                <c:pt idx="8" formatCode="0">
                  <c:v>45.814977973568283</c:v>
                </c:pt>
                <c:pt idx="9" formatCode="0">
                  <c:v>23.127753303964756</c:v>
                </c:pt>
                <c:pt idx="10" formatCode="0">
                  <c:v>19.603524229074889</c:v>
                </c:pt>
                <c:pt idx="11" formatCode="0">
                  <c:v>31.938325991189426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A0-4A8D-95A6-6E94B801B076}"/>
            </c:ext>
          </c:extLst>
        </c:ser>
        <c:ser>
          <c:idx val="2"/>
          <c:order val="2"/>
          <c:tx>
            <c:strRef>
              <c:f>'Eindoordeel BK Landschap (2)'!$J$48</c:f>
              <c:strCache>
                <c:ptCount val="1"/>
                <c:pt idx="0">
                  <c:v>goed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'Eindoordeel BK Landschap (2)'!$C$32:$C$44</c:f>
              <c:strCache>
                <c:ptCount val="13"/>
                <c:pt idx="1">
                  <c:v>Landschappelijke inpassing van de bebouwing</c:v>
                </c:pt>
                <c:pt idx="3">
                  <c:v>Onderhoud van de landschapselementen</c:v>
                </c:pt>
                <c:pt idx="5">
                  <c:v>Toegankelijkheid van het landschap</c:v>
                </c:pt>
                <c:pt idx="7">
                  <c:v>passend agrarisch grondgebruik</c:v>
                </c:pt>
                <c:pt idx="8">
                  <c:v>perceelsvorm en reliëf</c:v>
                </c:pt>
                <c:pt idx="9">
                  <c:v>diversiteit alle landschapselementen</c:v>
                </c:pt>
                <c:pt idx="10">
                  <c:v>diversiteit karakteristieke landschapselementen</c:v>
                </c:pt>
                <c:pt idx="11">
                  <c:v>oppervlakte  landschapselementen</c:v>
                </c:pt>
                <c:pt idx="12">
                  <c:v>Herkenbaar landschap</c:v>
                </c:pt>
              </c:strCache>
            </c:strRef>
          </c:cat>
          <c:val>
            <c:numRef>
              <c:f>'Eindoordeel BK Landschap (2)'!$J$32:$J$44</c:f>
              <c:numCache>
                <c:formatCode>General</c:formatCode>
                <c:ptCount val="13"/>
                <c:pt idx="0" formatCode="0">
                  <c:v>35.588972431077693</c:v>
                </c:pt>
                <c:pt idx="2" formatCode="0">
                  <c:v>32.739420935412028</c:v>
                </c:pt>
                <c:pt idx="4" formatCode="0">
                  <c:v>32.666666666666664</c:v>
                </c:pt>
                <c:pt idx="7" formatCode="0">
                  <c:v>46.916299559471362</c:v>
                </c:pt>
                <c:pt idx="8" formatCode="0">
                  <c:v>33.920704845814974</c:v>
                </c:pt>
                <c:pt idx="9" formatCode="0">
                  <c:v>65.198237885462561</c:v>
                </c:pt>
                <c:pt idx="10" formatCode="0">
                  <c:v>66.960352422907491</c:v>
                </c:pt>
                <c:pt idx="11" formatCode="0">
                  <c:v>32.378854625550659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A0-4A8D-95A6-6E94B801B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56203560"/>
        <c:axId val="856217992"/>
      </c:barChart>
      <c:catAx>
        <c:axId val="856203560"/>
        <c:scaling>
          <c:orientation val="minMax"/>
        </c:scaling>
        <c:delete val="0"/>
        <c:axPos val="l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56217992"/>
        <c:crosses val="autoZero"/>
        <c:auto val="1"/>
        <c:lblAlgn val="ctr"/>
        <c:lblOffset val="100"/>
        <c:noMultiLvlLbl val="0"/>
      </c:catAx>
      <c:valAx>
        <c:axId val="856217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err="1">
                    <a:solidFill>
                      <a:sysClr val="windowText" lastClr="000000"/>
                    </a:solidFill>
                  </a:rPr>
                  <a:t>Procentuele</a:t>
                </a:r>
                <a:r>
                  <a:rPr lang="en-US" sz="1400" dirty="0">
                    <a:solidFill>
                      <a:sysClr val="windowText" lastClr="000000"/>
                    </a:solidFill>
                  </a:rPr>
                  <a:t> score van 454 </a:t>
                </a:r>
                <a:r>
                  <a:rPr lang="en-US" sz="1400" dirty="0" err="1">
                    <a:solidFill>
                      <a:sysClr val="windowText" lastClr="000000"/>
                    </a:solidFill>
                  </a:rPr>
                  <a:t>waarneemlocaties</a:t>
                </a:r>
                <a:endParaRPr lang="en-US" sz="14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56203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Basiskwaliteit Landschap</a:t>
            </a:r>
          </a:p>
        </c:rich>
      </c:tx>
      <c:layout>
        <c:manualLayout>
          <c:xMode val="edge"/>
          <c:yMode val="edge"/>
          <c:x val="0.69734011373578297"/>
          <c:y val="6.0185185185185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8AB-4CC9-8959-B5D62535EA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8AB-4CC9-8959-B5D62535EA0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8AB-4CC9-8959-B5D62535EA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'[Oppervlakte en scores 7 gemeenten.xlsx]BKL BKB totaal'!$A$6:$A$8</c:f>
              <c:strCache>
                <c:ptCount val="3"/>
                <c:pt idx="0">
                  <c:v>goed</c:v>
                </c:pt>
                <c:pt idx="1">
                  <c:v>matig</c:v>
                </c:pt>
                <c:pt idx="2">
                  <c:v>slecht</c:v>
                </c:pt>
              </c:strCache>
            </c:strRef>
          </c:cat>
          <c:val>
            <c:numRef>
              <c:f>'[Oppervlakte en scores 7 gemeenten.xlsx]BKL BKB totaal'!$D$6:$D$8</c:f>
              <c:numCache>
                <c:formatCode>General</c:formatCode>
                <c:ptCount val="3"/>
                <c:pt idx="0">
                  <c:v>671.70821217764683</c:v>
                </c:pt>
                <c:pt idx="1">
                  <c:v>402.81919491485303</c:v>
                </c:pt>
                <c:pt idx="2">
                  <c:v>86.039078529320221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AB-4CC9-8959-B5D62535EA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Basiskwaliteit Biodiversiteit</a:t>
            </a:r>
          </a:p>
        </c:rich>
      </c:tx>
      <c:layout>
        <c:manualLayout>
          <c:xMode val="edge"/>
          <c:yMode val="edge"/>
          <c:x val="0.69734011373578297"/>
          <c:y val="6.0185185185185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93-4D44-8F90-45D30D15C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B93-4D44-8F90-45D30D15CC2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B93-4D44-8F90-45D30D15CC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'[Oppervlakte en scores 7 gemeenten.xlsx]BKL BKB totaal'!$A$6:$A$8</c:f>
              <c:strCache>
                <c:ptCount val="3"/>
                <c:pt idx="0">
                  <c:v>goed</c:v>
                </c:pt>
                <c:pt idx="1">
                  <c:v>matig</c:v>
                </c:pt>
                <c:pt idx="2">
                  <c:v>slecht</c:v>
                </c:pt>
              </c:strCache>
            </c:strRef>
          </c:cat>
          <c:val>
            <c:numRef>
              <c:f>'[Oppervlakte en scores 7 gemeenten.xlsx]BKL BKB totaal'!$C$6:$C$8</c:f>
              <c:numCache>
                <c:formatCode>General</c:formatCode>
                <c:ptCount val="3"/>
                <c:pt idx="0">
                  <c:v>621.21042298484861</c:v>
                </c:pt>
                <c:pt idx="1">
                  <c:v>368.81182530612818</c:v>
                </c:pt>
                <c:pt idx="2">
                  <c:v>166.08280123256088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93-4D44-8F90-45D30D15CC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r">
              <a:defRPr sz="1200"/>
            </a:lvl1pPr>
          </a:lstStyle>
          <a:p>
            <a:fld id="{A7339850-1601-4694-91F7-D7CF2B4B0C31}" type="datetimeFigureOut">
              <a:rPr lang="en-GB" smtClean="0"/>
              <a:pPr/>
              <a:t>09/02/2024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9" tIns="46365" rIns="92729" bIns="463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0"/>
          </a:xfrm>
          <a:prstGeom prst="rect">
            <a:avLst/>
          </a:prstGeom>
        </p:spPr>
        <p:txBody>
          <a:bodyPr vert="horz" lIns="92729" tIns="46365" rIns="92729" bIns="463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r">
              <a:defRPr sz="1200"/>
            </a:lvl1pPr>
          </a:lstStyle>
          <a:p>
            <a:fld id="{4E538F7A-5B1F-4FAD-8583-7BC9B414729E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7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9A650A-8BD1-4FDE-9899-1C20DF4B7708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59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62D-6073-4A30-973C-53BE1D29884A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0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B0AF-EEE9-4421-9298-EB11A547E63F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32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398065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5A937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5576" y="306896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33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Kleur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5949950"/>
          </a:xfrm>
          <a:solidFill>
            <a:schemeClr val="accent5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01216" indent="0">
              <a:buFont typeface="Arial" panose="020B0604020202020204" pitchFamily="34" charset="0"/>
              <a:buNone/>
              <a:defRPr/>
            </a:lvl2pPr>
            <a:lvl3pPr marL="401240" indent="0">
              <a:buFont typeface="Arial" panose="020B0604020202020204" pitchFamily="34" charset="0"/>
              <a:buNone/>
              <a:defRPr/>
            </a:lvl3pPr>
            <a:lvl4pPr marL="602456" indent="0">
              <a:buFont typeface="Arial" panose="020B0604020202020204" pitchFamily="34" charset="0"/>
              <a:buNone/>
              <a:defRPr/>
            </a:lvl4pPr>
            <a:lvl5pPr marL="81081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4" y="651444"/>
            <a:ext cx="7775575" cy="1661993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9840" y="6281556"/>
            <a:ext cx="5929948" cy="300082"/>
          </a:xfrm>
        </p:spPr>
        <p:txBody>
          <a:bodyPr wrap="square" anchor="t" anchorCtr="0">
            <a:spAutoFit/>
          </a:bodyPr>
          <a:lstStyle>
            <a:lvl1pPr marL="0" indent="0" algn="r">
              <a:buNone/>
              <a:defRPr sz="15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Naam en datum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3871916"/>
            <a:ext cx="7776000" cy="424732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201216" indent="0">
              <a:buFont typeface="Arial" panose="020B0604020202020204" pitchFamily="34" charset="0"/>
              <a:buNone/>
              <a:defRPr/>
            </a:lvl2pPr>
            <a:lvl3pPr marL="401240" indent="0">
              <a:buFont typeface="Arial" panose="020B0604020202020204" pitchFamily="34" charset="0"/>
              <a:buNone/>
              <a:defRPr/>
            </a:lvl3pPr>
            <a:lvl4pPr marL="602456" indent="0">
              <a:buFont typeface="Arial" panose="020B0604020202020204" pitchFamily="34" charset="0"/>
              <a:buNone/>
              <a:defRPr/>
            </a:lvl4pPr>
            <a:lvl5pPr marL="81081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78516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07E61-D2F8-452B-B53A-91FE1E439E2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3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D44C-5E2F-400D-88F9-B60B318A44C9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8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3A57-F65A-4C42-9156-7629C10666E9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6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BF0B-319E-4F95-BA43-902EB3DC9783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5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58B3-6703-4BBB-A09E-33FD65E7DB2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8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9955-2DD3-491E-92B6-7018343227CE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4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8A28-1D79-4F41-9521-CF26BB2C7EE3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5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9950-AF07-4F2A-A949-E1C816A93B30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7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9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1257300" y="4038600"/>
            <a:ext cx="4800600" cy="1943100"/>
          </a:xfrm>
        </p:spPr>
        <p:txBody>
          <a:bodyPr>
            <a:normAutofit/>
          </a:bodyPr>
          <a:lstStyle/>
          <a:p>
            <a:pPr algn="l"/>
            <a:r>
              <a:rPr lang="nl-NL" sz="1350" b="1" dirty="0"/>
              <a:t>Anton Stortelder</a:t>
            </a:r>
          </a:p>
          <a:p>
            <a:pPr marL="557213" lvl="1" indent="-214313" algn="l">
              <a:buFontTx/>
              <a:buChar char="-"/>
            </a:pPr>
            <a:r>
              <a:rPr lang="nl-NL" sz="1050" b="1" dirty="0">
                <a:solidFill>
                  <a:schemeClr val="tx1"/>
                </a:solidFill>
              </a:rPr>
              <a:t>Advies Natuur en Landschap</a:t>
            </a:r>
          </a:p>
          <a:p>
            <a:pPr lvl="1" algn="l"/>
            <a:endParaRPr lang="nl-NL" sz="1050" dirty="0"/>
          </a:p>
          <a:p>
            <a:pPr algn="l"/>
            <a:endParaRPr lang="nl-NL" sz="1350" dirty="0"/>
          </a:p>
          <a:p>
            <a:pPr algn="l"/>
            <a:r>
              <a:rPr lang="nl-NL" sz="1350" b="1" dirty="0"/>
              <a:t>Robert Kwak</a:t>
            </a:r>
          </a:p>
          <a:p>
            <a:pPr marL="557213" lvl="1" indent="-214313" algn="l">
              <a:buFontTx/>
              <a:buChar char="-"/>
            </a:pPr>
            <a:r>
              <a:rPr lang="nl-NL" sz="1050" b="1" dirty="0">
                <a:solidFill>
                  <a:schemeClr val="tx1"/>
                </a:solidFill>
              </a:rPr>
              <a:t>Programmaleider Basiskwaliteit voor Natuur</a:t>
            </a:r>
          </a:p>
          <a:p>
            <a:pPr lvl="1" algn="l"/>
            <a:r>
              <a:rPr lang="nl-NL" sz="1050" b="1" dirty="0">
                <a:solidFill>
                  <a:schemeClr val="tx1"/>
                </a:solidFill>
              </a:rPr>
              <a:t>        Vogelbescherming Nederland</a:t>
            </a:r>
          </a:p>
          <a:p>
            <a:pPr lvl="1" algn="l"/>
            <a:r>
              <a:rPr lang="nl-NL" sz="1050" b="1" dirty="0">
                <a:solidFill>
                  <a:schemeClr val="tx1"/>
                </a:solidFill>
              </a:rPr>
              <a:t>-      Vogelwerkgroep Zuidoost-Achterhoek</a:t>
            </a:r>
          </a:p>
          <a:p>
            <a:pPr lvl="1" algn="l"/>
            <a:endParaRPr lang="nl-NL" sz="1050" b="1" dirty="0">
              <a:solidFill>
                <a:schemeClr val="tx1"/>
              </a:solidFill>
            </a:endParaRPr>
          </a:p>
          <a:p>
            <a:pPr lvl="1" algn="l"/>
            <a:endParaRPr lang="nl-NL" sz="1050" b="1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57300" y="838200"/>
            <a:ext cx="6457950" cy="142875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Werken aan het landschap </a:t>
            </a:r>
            <a:br>
              <a:rPr lang="nl-N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in de Oost Achterhoek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FD5CD95C-08A0-F797-2892-C2BBEE1C3C6F}"/>
              </a:ext>
            </a:extLst>
          </p:cNvPr>
          <p:cNvSpPr txBox="1">
            <a:spLocks/>
          </p:cNvSpPr>
          <p:nvPr/>
        </p:nvSpPr>
        <p:spPr>
          <a:xfrm>
            <a:off x="1295400" y="2438400"/>
            <a:ext cx="6457950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i="1" dirty="0">
                <a:solidFill>
                  <a:schemeClr val="accent1">
                    <a:lumMod val="50000"/>
                  </a:schemeClr>
                </a:solidFill>
              </a:rPr>
              <a:t>Kartering van Basiskwaliteit in 7</a:t>
            </a:r>
            <a:br>
              <a:rPr lang="nl-NL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i="1" dirty="0">
                <a:solidFill>
                  <a:schemeClr val="accent1">
                    <a:lumMod val="50000"/>
                  </a:schemeClr>
                </a:solidFill>
              </a:rPr>
              <a:t>Achterhoekse gemeenten</a:t>
            </a:r>
          </a:p>
        </p:txBody>
      </p:sp>
    </p:spTree>
    <p:extLst>
      <p:ext uri="{BB962C8B-B14F-4D97-AF65-F5344CB8AC3E}">
        <p14:creationId xmlns:p14="http://schemas.microsoft.com/office/powerpoint/2010/main" val="310849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7277101" cy="5105400"/>
          </a:xfrm>
        </p:spPr>
        <p:txBody>
          <a:bodyPr>
            <a:normAutofit fontScale="90000"/>
          </a:bodyPr>
          <a:lstStyle/>
          <a:p>
            <a:r>
              <a:rPr lang="nl-NL" sz="4400" dirty="0">
                <a:solidFill>
                  <a:schemeClr val="accent1">
                    <a:lumMod val="50000"/>
                  </a:schemeClr>
                </a:solidFill>
              </a:rPr>
              <a:t>Deel 1: </a:t>
            </a:r>
            <a:br>
              <a:rPr lang="nl-NL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4400" dirty="0">
                <a:solidFill>
                  <a:schemeClr val="accent1">
                    <a:lumMod val="50000"/>
                  </a:schemeClr>
                </a:solidFill>
              </a:rPr>
              <a:t>Onderzoek Oost-Gelderland</a:t>
            </a:r>
            <a:br>
              <a:rPr lang="nl-NL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4400" dirty="0">
                <a:solidFill>
                  <a:schemeClr val="accent1">
                    <a:lumMod val="50000"/>
                  </a:schemeClr>
                </a:solidFill>
              </a:rPr>
              <a:t>Basiskwaliteit Biodiversiteit</a:t>
            </a:r>
            <a:br>
              <a:rPr lang="nl-NL" sz="2400" dirty="0">
                <a:solidFill>
                  <a:schemeClr val="tx1"/>
                </a:solidFill>
              </a:rPr>
            </a:b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- Landschapsbeschrijving - per landschapstype </a:t>
            </a: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	1. karakteristieke landschapselementen </a:t>
            </a: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	2. kensoorten wilde planten en dieren</a:t>
            </a:r>
            <a:br>
              <a:rPr lang="nl-NL" sz="2700" b="1" dirty="0">
                <a:solidFill>
                  <a:schemeClr val="tx1"/>
                </a:solidFill>
              </a:rPr>
            </a:b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- Beoordeling actuele Basiskwaliteit Biodiversiteit</a:t>
            </a: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	1. vogels (broedtijd – winter)</a:t>
            </a: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	2. </a:t>
            </a:r>
            <a:r>
              <a:rPr lang="nl-NL" sz="2700" b="1" dirty="0" err="1">
                <a:solidFill>
                  <a:schemeClr val="tx1"/>
                </a:solidFill>
              </a:rPr>
              <a:t>herpetofauna</a:t>
            </a: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	3. dagvlinders</a:t>
            </a: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	4. planten</a:t>
            </a:r>
            <a:br>
              <a:rPr lang="nl-NL" sz="2700" b="1" dirty="0">
                <a:solidFill>
                  <a:schemeClr val="tx1"/>
                </a:solidFill>
              </a:rPr>
            </a:br>
            <a:br>
              <a:rPr lang="nl-NL" sz="2700" b="1" dirty="0">
                <a:solidFill>
                  <a:schemeClr val="tx1"/>
                </a:solidFill>
              </a:rPr>
            </a:br>
            <a:r>
              <a:rPr lang="nl-NL" sz="2700" b="1" dirty="0">
                <a:solidFill>
                  <a:schemeClr val="tx1"/>
                </a:solidFill>
              </a:rPr>
              <a:t>- handelingsperspectief en ambassadeursoorten</a:t>
            </a:r>
            <a:br>
              <a:rPr lang="nl-NL" sz="2700" dirty="0">
                <a:solidFill>
                  <a:schemeClr val="tx1"/>
                </a:solidFill>
              </a:rPr>
            </a:br>
            <a:r>
              <a:rPr lang="nl-NL" sz="2025" dirty="0">
                <a:solidFill>
                  <a:schemeClr val="tx1"/>
                </a:solidFill>
              </a:rPr>
              <a:t>	</a:t>
            </a:r>
            <a:br>
              <a:rPr lang="nl-NL" sz="2025" dirty="0">
                <a:solidFill>
                  <a:schemeClr val="tx1"/>
                </a:solidFill>
              </a:rPr>
            </a:br>
            <a:r>
              <a:rPr lang="nl-NL" sz="2025" dirty="0">
                <a:solidFill>
                  <a:schemeClr val="tx1"/>
                </a:solidFill>
              </a:rPr>
              <a:t>	</a:t>
            </a:r>
            <a:br>
              <a:rPr lang="nl-NL" sz="2025" dirty="0">
                <a:solidFill>
                  <a:schemeClr val="tx1"/>
                </a:solidFill>
              </a:rPr>
            </a:br>
            <a:r>
              <a:rPr lang="nl-NL" sz="3000" dirty="0">
                <a:solidFill>
                  <a:schemeClr val="accent1">
                    <a:lumMod val="50000"/>
                  </a:schemeClr>
                </a:solidFill>
              </a:rPr>
              <a:t>		</a:t>
            </a:r>
            <a:br>
              <a:rPr lang="nl-NL" sz="30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NL" sz="30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NL" sz="30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NL" sz="30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NL" sz="3000" dirty="0">
                <a:solidFill>
                  <a:schemeClr val="accent1">
                    <a:lumMod val="5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16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143000" y="685800"/>
            <a:ext cx="5779057" cy="660060"/>
          </a:xfrm>
        </p:spPr>
        <p:txBody>
          <a:bodyPr>
            <a:normAutofit fontScale="90000"/>
          </a:bodyPr>
          <a:lstStyle/>
          <a:p>
            <a:r>
              <a:rPr lang="nl-NL" sz="2200" b="1" dirty="0">
                <a:solidFill>
                  <a:schemeClr val="accent1">
                    <a:lumMod val="50000"/>
                  </a:schemeClr>
                </a:solidFill>
              </a:rPr>
              <a:t>Beoordeling Basiskwaliteit Biodiversiteit </a:t>
            </a:r>
            <a:br>
              <a:rPr lang="nl-NL" sz="2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2200" b="1" dirty="0">
                <a:solidFill>
                  <a:schemeClr val="accent1">
                    <a:lumMod val="50000"/>
                  </a:schemeClr>
                </a:solidFill>
              </a:rPr>
              <a:t>van het hoevenlandschap</a:t>
            </a:r>
            <a:br>
              <a:rPr lang="nl-NL" sz="22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NL" sz="2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2200" dirty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nl-NL" sz="2200" b="1" dirty="0">
                <a:solidFill>
                  <a:schemeClr val="accent1">
                    <a:lumMod val="50000"/>
                  </a:schemeClr>
                </a:solidFill>
              </a:rPr>
              <a:t>FLORA</a:t>
            </a: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025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025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Afbeelding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172200" cy="449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00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5714999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BA226FF-28AF-4346-9751-DB43F042C8C3}"/>
              </a:ext>
            </a:extLst>
          </p:cNvPr>
          <p:cNvSpPr txBox="1"/>
          <p:nvPr/>
        </p:nvSpPr>
        <p:spPr>
          <a:xfrm>
            <a:off x="1600200" y="8382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Beoordeling Basiskwaliteit Biodiversiteit </a:t>
            </a:r>
          </a:p>
          <a:p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van het hoevenlandschap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1AD884A-2D77-4734-AC55-5A96A136A97D}"/>
              </a:ext>
            </a:extLst>
          </p:cNvPr>
          <p:cNvSpPr txBox="1"/>
          <p:nvPr/>
        </p:nvSpPr>
        <p:spPr>
          <a:xfrm>
            <a:off x="1600200" y="160306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DAGVLINDERS</a:t>
            </a:r>
          </a:p>
        </p:txBody>
      </p:sp>
    </p:spTree>
    <p:extLst>
      <p:ext uri="{BB962C8B-B14F-4D97-AF65-F5344CB8AC3E}">
        <p14:creationId xmlns:p14="http://schemas.microsoft.com/office/powerpoint/2010/main" val="87860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537336" y="1108710"/>
            <a:ext cx="6158864" cy="1165860"/>
          </a:xfrm>
        </p:spPr>
        <p:txBody>
          <a:bodyPr>
            <a:normAutofit fontScale="90000"/>
          </a:bodyPr>
          <a:lstStyle/>
          <a:p>
            <a: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  <a:t>Deel 2: </a:t>
            </a:r>
            <a:b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  <a:t>Nadere verkenning Basiskwaliteit </a:t>
            </a:r>
            <a:b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  <a:t>in 7 gemeenten</a:t>
            </a:r>
            <a:br>
              <a:rPr lang="nl-NL" sz="3975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676400" y="2819400"/>
            <a:ext cx="4895193" cy="258532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lvl="0"/>
            <a:r>
              <a:rPr lang="nl-NL" sz="2100" b="1" dirty="0"/>
              <a:t>Beoordeling Basiskwaliteit van het Landschap </a:t>
            </a:r>
          </a:p>
          <a:p>
            <a:r>
              <a:rPr lang="nl-NL" sz="1200" b="1" dirty="0">
                <a:cs typeface="Calibri"/>
              </a:rPr>
              <a:t>         - nieuwe opname</a:t>
            </a:r>
          </a:p>
          <a:p>
            <a:endParaRPr lang="nl-NL" sz="2100" b="1" dirty="0"/>
          </a:p>
          <a:p>
            <a:pPr lvl="0"/>
            <a:r>
              <a:rPr lang="nl-NL" sz="2100" b="1" dirty="0"/>
              <a:t>Beoordeling Basiskwaliteit Biodiversiteit</a:t>
            </a:r>
          </a:p>
          <a:p>
            <a:r>
              <a:rPr lang="nl-NL" sz="1200" b="1" dirty="0">
                <a:cs typeface="Calibri"/>
              </a:rPr>
              <a:t>         - op basis van provincie rapport uit Deel 1</a:t>
            </a:r>
          </a:p>
          <a:p>
            <a:pPr lvl="0"/>
            <a:endParaRPr lang="nl-NL" sz="2100" b="1" dirty="0">
              <a:cs typeface="Calibri"/>
            </a:endParaRPr>
          </a:p>
          <a:p>
            <a:endParaRPr lang="nl-NL" sz="2100" dirty="0">
              <a:cs typeface="Calibri"/>
            </a:endParaRPr>
          </a:p>
          <a:p>
            <a:endParaRPr lang="nl-NL" sz="135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25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08EB1F3-EE22-72EE-0F38-6E48FC4B5A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z="4400" dirty="0">
                <a:solidFill>
                  <a:schemeClr val="accent1">
                    <a:lumMod val="50000"/>
                  </a:schemeClr>
                </a:solidFill>
              </a:rPr>
              <a:t>Speciale aanpak Deel 2 in Aalten – Oost-Gelre – Winterswijk</a:t>
            </a: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uitvoeringsproces: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38654A0-0C48-1B87-D3E5-95139E698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3871916"/>
            <a:ext cx="7776000" cy="180664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Pilotgebied in 2021 </a:t>
            </a:r>
          </a:p>
          <a:p>
            <a:pPr marL="457200" indent="-457200"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toelichting klankbordgroep en veldbezoek</a:t>
            </a:r>
          </a:p>
          <a:p>
            <a:pPr marL="457200" indent="-457200"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Volledige kartering 2022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817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4CA2894-4A49-6FC9-52C3-1125BF214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chemeClr val="accent1">
                    <a:lumMod val="50000"/>
                  </a:schemeClr>
                </a:solidFill>
              </a:rPr>
              <a:t>Waarom deze kartering Basiskwaliteit Biodiversiteit en Landschap?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F8440A0-580D-C0DF-4A4D-0C20FB23F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2743200"/>
            <a:ext cx="7776000" cy="2932085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Wat is de betekenis van de kartering en de karteringsresultaten: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Actuele toestand Basiskwaliteiten (gedeeld beeld)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Handvat voor prioritering onderhoud, beheer en herstelprojecten</a:t>
            </a:r>
          </a:p>
        </p:txBody>
      </p:sp>
    </p:spTree>
    <p:extLst>
      <p:ext uri="{BB962C8B-B14F-4D97-AF65-F5344CB8AC3E}">
        <p14:creationId xmlns:p14="http://schemas.microsoft.com/office/powerpoint/2010/main" val="156542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28601" y="1108710"/>
            <a:ext cx="7259243" cy="1165860"/>
          </a:xfrm>
        </p:spPr>
        <p:txBody>
          <a:bodyPr>
            <a:normAutofit fontScale="90000"/>
          </a:bodyPr>
          <a:lstStyle/>
          <a:p>
            <a:br>
              <a:rPr lang="nl-NL" sz="3000" dirty="0">
                <a:solidFill>
                  <a:srgbClr val="B94700"/>
                </a:solidFill>
              </a:rPr>
            </a:br>
            <a:br>
              <a:rPr lang="nl-NL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C83F1E-D4A6-1A9E-2A45-98BF342D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1108710"/>
            <a:ext cx="6629400" cy="46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1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990600" y="457200"/>
            <a:ext cx="5950507" cy="1165860"/>
          </a:xfrm>
        </p:spPr>
        <p:txBody>
          <a:bodyPr>
            <a:normAutofit fontScale="90000"/>
          </a:bodyPr>
          <a:lstStyle/>
          <a:p>
            <a: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  <a:t>criteria Basiskwaliteit Landschap</a:t>
            </a:r>
            <a:br>
              <a:rPr lang="nl-NL" sz="1500" dirty="0">
                <a:solidFill>
                  <a:srgbClr val="B94700"/>
                </a:solidFill>
              </a:rPr>
            </a:br>
            <a:br>
              <a:rPr lang="nl-NL" sz="3975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686911" y="2429860"/>
            <a:ext cx="48951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35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E74AA8F-85F8-4A73-A235-210DB8B9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86676"/>
            <a:ext cx="8582324" cy="44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060DB-5624-517B-06E7-23C66D6B5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838200"/>
            <a:ext cx="7776000" cy="4553041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nl-NL" sz="3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Resultaat: per gemeente 3 kaarten</a:t>
            </a:r>
          </a:p>
          <a:p>
            <a:pPr marL="342900" indent="-342900">
              <a:buFontTx/>
              <a:buChar char="-"/>
            </a:pPr>
            <a:endParaRPr lang="nl-NL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Landschappenkaart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Basiskwaliteit Landschap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Basiskwaliteit Biodiversiteit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r>
              <a:rPr lang="nl-NL" dirty="0">
                <a:solidFill>
                  <a:schemeClr val="tx1"/>
                </a:solidFill>
              </a:rPr>
              <a:t>Ook de oppervlakteaandelen van de landschapstypen en </a:t>
            </a:r>
            <a:r>
              <a:rPr lang="nl-NL">
                <a:solidFill>
                  <a:schemeClr val="tx1"/>
                </a:solidFill>
              </a:rPr>
              <a:t>de Basiskwaliteit-scores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84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28601" y="1108710"/>
            <a:ext cx="7259243" cy="1165860"/>
          </a:xfrm>
        </p:spPr>
        <p:txBody>
          <a:bodyPr>
            <a:normAutofit fontScale="90000"/>
          </a:bodyPr>
          <a:lstStyle/>
          <a:p>
            <a:r>
              <a:rPr lang="nl-NL" sz="3000" dirty="0">
                <a:solidFill>
                  <a:srgbClr val="B94700"/>
                </a:solidFill>
              </a:rPr>
              <a:t>Landschappen </a:t>
            </a:r>
            <a:br>
              <a:rPr lang="nl-NL" sz="3000" dirty="0">
                <a:solidFill>
                  <a:srgbClr val="B94700"/>
                </a:solidFill>
              </a:rPr>
            </a:br>
            <a:r>
              <a:rPr lang="nl-NL" sz="3000" dirty="0">
                <a:solidFill>
                  <a:srgbClr val="B94700"/>
                </a:solidFill>
              </a:rPr>
              <a:t>7 gemeenten</a:t>
            </a:r>
            <a:br>
              <a:rPr lang="nl-NL" sz="3000" dirty="0">
                <a:solidFill>
                  <a:srgbClr val="B94700"/>
                </a:solidFill>
              </a:rPr>
            </a:br>
            <a:br>
              <a:rPr lang="nl-NL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3167B34F-BBFD-D459-4381-59DF11D2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" y="857250"/>
            <a:ext cx="9124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3103FFEA-9550-5662-BA17-0A96A01E1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2971800"/>
            <a:ext cx="6400800" cy="28956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Op basis van de natuurlijke gesteldheid is het landschap in de loop der tijd door mensen in gebruik genomen.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Deze ontwikkelingsgeschiedenis weerspiegelt zich in hoe het landschap er tegenwoordig uit ziet.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Dit landschap kunnen lezen en blijven lezen is de basis van het behoud van cultureel erfgoed.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FB1CFF-C0EC-9411-5E66-2FE1CB77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82" y="1524000"/>
            <a:ext cx="8229600" cy="1143000"/>
          </a:xfrm>
        </p:spPr>
        <p:txBody>
          <a:bodyPr/>
          <a:lstStyle/>
          <a:p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Landschap = Cultuurhistorie = Erfgoed</a:t>
            </a:r>
          </a:p>
        </p:txBody>
      </p:sp>
    </p:spTree>
    <p:extLst>
      <p:ext uri="{BB962C8B-B14F-4D97-AF65-F5344CB8AC3E}">
        <p14:creationId xmlns:p14="http://schemas.microsoft.com/office/powerpoint/2010/main" val="9037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28601" y="1108710"/>
            <a:ext cx="7259243" cy="1165860"/>
          </a:xfrm>
        </p:spPr>
        <p:txBody>
          <a:bodyPr>
            <a:normAutofit fontScale="90000"/>
          </a:bodyPr>
          <a:lstStyle/>
          <a:p>
            <a:r>
              <a:rPr lang="nl-NL" sz="3000" dirty="0">
                <a:solidFill>
                  <a:schemeClr val="tx1"/>
                </a:solidFill>
              </a:rPr>
              <a:t>Oppervlakte aandeel landschapstypen</a:t>
            </a:r>
            <a:br>
              <a:rPr lang="nl-NL" sz="3000" dirty="0">
                <a:solidFill>
                  <a:schemeClr val="tx1"/>
                </a:solidFill>
              </a:rPr>
            </a:br>
            <a:br>
              <a:rPr lang="nl-NL" sz="3000" dirty="0">
                <a:solidFill>
                  <a:srgbClr val="B94700"/>
                </a:solidFill>
              </a:rPr>
            </a:br>
            <a:br>
              <a:rPr lang="nl-NL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nl-NL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nl-N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C2A269BC-78BC-CD95-A360-F7BA9A7FDB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438755"/>
              </p:ext>
            </p:extLst>
          </p:nvPr>
        </p:nvGraphicFramePr>
        <p:xfrm>
          <a:off x="1543050" y="1714500"/>
          <a:ext cx="6838950" cy="430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096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FE262-65D0-4CCA-B372-AB505FC64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834168"/>
            <a:ext cx="929875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Voorbeeld:  Oude Hoevenlandschap</a:t>
            </a:r>
            <a:endParaRPr lang="nl-NL" altLang="nl-NL" sz="1500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350" dirty="0">
              <a:latin typeface="Arial" panose="020B0604020202020204" pitchFamily="34" charset="0"/>
            </a:endParaRPr>
          </a:p>
        </p:txBody>
      </p:sp>
      <p:pic>
        <p:nvPicPr>
          <p:cNvPr id="1025" name="Afbeelding 13" descr="Beestman Haart 4">
            <a:extLst>
              <a:ext uri="{FF2B5EF4-FFF2-40B4-BE49-F238E27FC236}">
                <a16:creationId xmlns:a16="http://schemas.microsoft.com/office/drawing/2014/main" id="{59C048DE-C54F-4634-93A0-9FFB7520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1" y="1318916"/>
            <a:ext cx="6861104" cy="46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B4657B-BA58-414B-B3F2-5EBDA7048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4085690"/>
            <a:ext cx="92987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162100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83038B-652D-49E6-99EC-DF60FACF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003" y="753039"/>
            <a:ext cx="14004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350"/>
          </a:p>
        </p:txBody>
      </p:sp>
      <p:pic>
        <p:nvPicPr>
          <p:cNvPr id="2049" name="Afbeelding 42" descr="72DambeekWooldVDE0408">
            <a:extLst>
              <a:ext uri="{FF2B5EF4-FFF2-40B4-BE49-F238E27FC236}">
                <a16:creationId xmlns:a16="http://schemas.microsoft.com/office/drawing/2014/main" id="{26734CB0-10CF-453A-8F73-E3AAEBAD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822" y="1041076"/>
            <a:ext cx="3825608" cy="47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08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A7000B-1820-457F-8609-1344B445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821" y="1013923"/>
            <a:ext cx="108056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350"/>
          </a:p>
        </p:txBody>
      </p:sp>
      <p:pic>
        <p:nvPicPr>
          <p:cNvPr id="3073" name="Afbeelding 8" descr="Rotweg 12">
            <a:extLst>
              <a:ext uri="{FF2B5EF4-FFF2-40B4-BE49-F238E27FC236}">
                <a16:creationId xmlns:a16="http://schemas.microsoft.com/office/drawing/2014/main" id="{B77420B9-F4EA-405D-A419-749388CA2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1" y="857251"/>
            <a:ext cx="68511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54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38565C-B587-48FF-9F4D-8276E7765C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1" y="857251"/>
            <a:ext cx="6913821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68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E3A5F63F-8EC9-5473-36E5-4D237F848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572" y="857250"/>
            <a:ext cx="6328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20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DC262562-4B40-435A-B07B-EB3DA1B280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3006379"/>
              </p:ext>
            </p:extLst>
          </p:nvPr>
        </p:nvGraphicFramePr>
        <p:xfrm>
          <a:off x="381000" y="914400"/>
          <a:ext cx="8382000" cy="533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775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5A4E865-43B0-F7B9-CDA8-6E33B0BD7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88" y="857250"/>
            <a:ext cx="6318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0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D6DC1CC6-14CF-18A7-1AE9-68F7B7BE5B9F}"/>
              </a:ext>
            </a:extLst>
          </p:cNvPr>
          <p:cNvGraphicFramePr>
            <a:graphicFrameLocks/>
          </p:cNvGraphicFramePr>
          <p:nvPr/>
        </p:nvGraphicFramePr>
        <p:xfrm>
          <a:off x="228601" y="1714500"/>
          <a:ext cx="4114800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B4AD0AEB-FBD2-95C7-5586-A76CACA979D4}"/>
              </a:ext>
            </a:extLst>
          </p:cNvPr>
          <p:cNvGraphicFramePr>
            <a:graphicFrameLocks/>
          </p:cNvGraphicFramePr>
          <p:nvPr/>
        </p:nvGraphicFramePr>
        <p:xfrm>
          <a:off x="4800600" y="1714500"/>
          <a:ext cx="3943352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5969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543"/>
            <a:ext cx="8610600" cy="67005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Landschapsbeeld met score groen-groen</a:t>
            </a:r>
          </a:p>
        </p:txBody>
      </p:sp>
      <p:pic>
        <p:nvPicPr>
          <p:cNvPr id="5" name="Afbeelding 4" descr="Afbeelding met buitenshuis, gras, boom, hemel&#10;&#10;Automatisch gegenereerde beschrijving">
            <a:extLst>
              <a:ext uri="{FF2B5EF4-FFF2-40B4-BE49-F238E27FC236}">
                <a16:creationId xmlns:a16="http://schemas.microsoft.com/office/drawing/2014/main" id="{D696EDF5-5292-C94B-5440-DCD7B830D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08" y="1569194"/>
            <a:ext cx="7062692" cy="49682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FC6EAC-3352-D74A-F8CD-8D45E5FB3822}"/>
              </a:ext>
            </a:extLst>
          </p:cNvPr>
          <p:cNvSpPr txBox="1"/>
          <p:nvPr/>
        </p:nvSpPr>
        <p:spPr>
          <a:xfrm>
            <a:off x="457200" y="1752600"/>
            <a:ext cx="1447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Heideontginning in Oost Gelre (locatie 18-3) met zandweg en bremstruweel</a:t>
            </a:r>
          </a:p>
        </p:txBody>
      </p:sp>
    </p:spTree>
    <p:extLst>
      <p:ext uri="{BB962C8B-B14F-4D97-AF65-F5344CB8AC3E}">
        <p14:creationId xmlns:p14="http://schemas.microsoft.com/office/powerpoint/2010/main" val="135842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16F18D17-112C-BF83-29A7-EB52A53EA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i="1" dirty="0">
                <a:solidFill>
                  <a:srgbClr val="00B050"/>
                </a:solidFill>
              </a:rPr>
              <a:t>de biodiversiteit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B1AAB2-39AA-34B0-88FF-94693C2B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447800"/>
            <a:ext cx="8229600" cy="276416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Landschap vormt ook het tehuis van wilde planten en dieren</a:t>
            </a:r>
          </a:p>
        </p:txBody>
      </p:sp>
    </p:spTree>
    <p:extLst>
      <p:ext uri="{BB962C8B-B14F-4D97-AF65-F5344CB8AC3E}">
        <p14:creationId xmlns:p14="http://schemas.microsoft.com/office/powerpoint/2010/main" val="86994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543"/>
            <a:ext cx="8610600" cy="67005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Landschapsbeeld met score rood-rood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96EDF5-5292-C94B-5440-DCD7B830D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383" y="1569194"/>
            <a:ext cx="6625342" cy="49682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FC6EAC-3352-D74A-F8CD-8D45E5FB3822}"/>
              </a:ext>
            </a:extLst>
          </p:cNvPr>
          <p:cNvSpPr txBox="1"/>
          <p:nvPr/>
        </p:nvSpPr>
        <p:spPr>
          <a:xfrm>
            <a:off x="457200" y="17526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Heideontginning in Oost Gelre (locatie 45-2)</a:t>
            </a:r>
          </a:p>
        </p:txBody>
      </p:sp>
    </p:spTree>
    <p:extLst>
      <p:ext uri="{BB962C8B-B14F-4D97-AF65-F5344CB8AC3E}">
        <p14:creationId xmlns:p14="http://schemas.microsoft.com/office/powerpoint/2010/main" val="3938881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543"/>
            <a:ext cx="8610600" cy="67005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Landschapsbeeld met score groen-groen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96EDF5-5292-C94B-5440-DCD7B830D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709" y="1569194"/>
            <a:ext cx="6988690" cy="49682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FC6EAC-3352-D74A-F8CD-8D45E5FB3822}"/>
              </a:ext>
            </a:extLst>
          </p:cNvPr>
          <p:cNvSpPr txBox="1"/>
          <p:nvPr/>
        </p:nvSpPr>
        <p:spPr>
          <a:xfrm>
            <a:off x="381000" y="1752600"/>
            <a:ext cx="152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Broekontginning in Aalten (locatie 16-3) zandweg met els en oude wilgen</a:t>
            </a:r>
          </a:p>
        </p:txBody>
      </p:sp>
    </p:spTree>
    <p:extLst>
      <p:ext uri="{BB962C8B-B14F-4D97-AF65-F5344CB8AC3E}">
        <p14:creationId xmlns:p14="http://schemas.microsoft.com/office/powerpoint/2010/main" val="3221854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543"/>
            <a:ext cx="8610600" cy="67005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Landschapsbeeld met score rood-rood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96EDF5-5292-C94B-5440-DCD7B830D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879" y="1569194"/>
            <a:ext cx="6624350" cy="496826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FC6EAC-3352-D74A-F8CD-8D45E5FB3822}"/>
              </a:ext>
            </a:extLst>
          </p:cNvPr>
          <p:cNvSpPr txBox="1"/>
          <p:nvPr/>
        </p:nvSpPr>
        <p:spPr>
          <a:xfrm>
            <a:off x="381000" y="1752600"/>
            <a:ext cx="152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Broekontginning in Aalten (locatie 35-3) grootschalig ontwaterd met akkerbouw</a:t>
            </a:r>
          </a:p>
        </p:txBody>
      </p:sp>
    </p:spTree>
    <p:extLst>
      <p:ext uri="{BB962C8B-B14F-4D97-AF65-F5344CB8AC3E}">
        <p14:creationId xmlns:p14="http://schemas.microsoft.com/office/powerpoint/2010/main" val="1306402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543"/>
            <a:ext cx="8610600" cy="67005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Landschapsbeeld met score groen-groen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96EDF5-5292-C94B-5440-DCD7B830D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879" y="1569194"/>
            <a:ext cx="6624349" cy="496826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FC6EAC-3352-D74A-F8CD-8D45E5FB3822}"/>
              </a:ext>
            </a:extLst>
          </p:cNvPr>
          <p:cNvSpPr txBox="1"/>
          <p:nvPr/>
        </p:nvSpPr>
        <p:spPr>
          <a:xfrm>
            <a:off x="381000" y="1752600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Hoevenlandschap in Winterswijk (locatie 57-1) </a:t>
            </a:r>
            <a:r>
              <a:rPr lang="nl-NL" sz="1400" dirty="0" err="1"/>
              <a:t>Micoreliëf</a:t>
            </a:r>
            <a:r>
              <a:rPr lang="nl-NL" sz="1400" dirty="0"/>
              <a:t> met </a:t>
            </a:r>
            <a:r>
              <a:rPr lang="nl-NL" sz="1400" dirty="0" err="1"/>
              <a:t>steilranden</a:t>
            </a:r>
            <a:r>
              <a:rPr lang="nl-NL" sz="1400" dirty="0"/>
              <a:t> langs zandweg</a:t>
            </a:r>
          </a:p>
        </p:txBody>
      </p:sp>
    </p:spTree>
    <p:extLst>
      <p:ext uri="{BB962C8B-B14F-4D97-AF65-F5344CB8AC3E}">
        <p14:creationId xmlns:p14="http://schemas.microsoft.com/office/powerpoint/2010/main" val="3574465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543"/>
            <a:ext cx="8610600" cy="67005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Landschapsbeeld met score rood-rood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96EDF5-5292-C94B-5440-DCD7B830D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879" y="1569194"/>
            <a:ext cx="6624350" cy="49682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4FC6EAC-3352-D74A-F8CD-8D45E5FB3822}"/>
              </a:ext>
            </a:extLst>
          </p:cNvPr>
          <p:cNvSpPr txBox="1"/>
          <p:nvPr/>
        </p:nvSpPr>
        <p:spPr>
          <a:xfrm>
            <a:off x="381000" y="1752600"/>
            <a:ext cx="152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Hoevenlandschap bij Winterswijk (locatie 26-3) grootschalig met monocultuur</a:t>
            </a:r>
          </a:p>
        </p:txBody>
      </p:sp>
    </p:spTree>
    <p:extLst>
      <p:ext uri="{BB962C8B-B14F-4D97-AF65-F5344CB8AC3E}">
        <p14:creationId xmlns:p14="http://schemas.microsoft.com/office/powerpoint/2010/main" val="113579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747DC090-FF2F-43FC-4EDA-69F0B0529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2438400"/>
            <a:ext cx="6400800" cy="1752600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Wat is goed en kan worden versterkt?</a:t>
            </a:r>
          </a:p>
          <a:p>
            <a:pPr marL="457200" indent="-457200" algn="l"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Waar is het onvoldoende en wat zijn daar de gewenste maatregelen?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EFACE3D-1EE9-840A-5DA5-B1A8F3B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Inzetten op herstel in rode en oranje gebieden en versterking in de groene gebieden</a:t>
            </a:r>
          </a:p>
        </p:txBody>
      </p:sp>
    </p:spTree>
    <p:extLst>
      <p:ext uri="{BB962C8B-B14F-4D97-AF65-F5344CB8AC3E}">
        <p14:creationId xmlns:p14="http://schemas.microsoft.com/office/powerpoint/2010/main" val="2091007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0F0D0-6EA7-4293-A3B1-14E0E517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7806690" cy="135636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Uiteindelijke doel: </a:t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i="1" dirty="0">
                <a:solidFill>
                  <a:schemeClr val="tx1"/>
                </a:solidFill>
              </a:rPr>
              <a:t>Overal Basiskwaliteit realiseren en handhaven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EF7B97-2026-486F-9E23-98B3538DB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2521986"/>
            <a:ext cx="5192334" cy="3726414"/>
          </a:xfrm>
        </p:spPr>
        <p:txBody>
          <a:bodyPr>
            <a:normAutofit fontScale="85000" lnSpcReduction="20000"/>
          </a:bodyPr>
          <a:lstStyle/>
          <a:p>
            <a:pPr marL="514350" lvl="1">
              <a:buFontTx/>
              <a:buChar char="-"/>
            </a:pPr>
            <a:endParaRPr lang="nl-NL" sz="1200" b="1" dirty="0"/>
          </a:p>
          <a:p>
            <a:pPr marL="300038" lvl="1" indent="0">
              <a:buNone/>
            </a:pPr>
            <a:r>
              <a:rPr lang="nl-NL" b="1" dirty="0">
                <a:solidFill>
                  <a:schemeClr val="tx1"/>
                </a:solidFill>
              </a:rPr>
              <a:t>1. maatregelen haalbaar op korte termijn</a:t>
            </a:r>
          </a:p>
          <a:p>
            <a:pPr marL="514350" lvl="1">
              <a:buFontTx/>
              <a:buChar char="-"/>
            </a:pPr>
            <a:endParaRPr lang="nl-NL" sz="1200" b="1" dirty="0">
              <a:solidFill>
                <a:schemeClr val="tx1"/>
              </a:solidFill>
            </a:endParaRPr>
          </a:p>
          <a:p>
            <a:pPr marL="642938" lvl="2" indent="0">
              <a:buNone/>
            </a:pPr>
            <a:r>
              <a:rPr lang="nl-NL" b="1" dirty="0">
                <a:solidFill>
                  <a:schemeClr val="tx1"/>
                </a:solidFill>
              </a:rPr>
              <a:t>Bijvoorbeeld: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Ecologisch beheer maaipaden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Aanleg bufferzones langs watergangen en bossen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Aanleg en herstel en onderhoud landschapselementen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Vergroening industrieterreinen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Natuurvriendelijke tuinen en erven</a:t>
            </a:r>
          </a:p>
          <a:p>
            <a:pPr marL="514350" lvl="1">
              <a:buFontTx/>
              <a:buChar char="-"/>
            </a:pPr>
            <a:endParaRPr lang="nl-NL" sz="1200" b="1" dirty="0">
              <a:solidFill>
                <a:schemeClr val="tx1"/>
              </a:solidFill>
            </a:endParaRPr>
          </a:p>
          <a:p>
            <a:pPr marL="300038" lvl="1" indent="0">
              <a:buNone/>
            </a:pPr>
            <a:r>
              <a:rPr lang="nl-NL" b="1" dirty="0">
                <a:solidFill>
                  <a:schemeClr val="tx1"/>
                </a:solidFill>
              </a:rPr>
              <a:t>2.  maatregelen voor de langere termijn</a:t>
            </a:r>
          </a:p>
          <a:p>
            <a:pPr marL="300038" lvl="1" indent="0">
              <a:buNone/>
            </a:pPr>
            <a:endParaRPr lang="nl-NL" sz="1200" b="1" dirty="0">
              <a:solidFill>
                <a:schemeClr val="tx1"/>
              </a:solidFill>
            </a:endParaRPr>
          </a:p>
          <a:p>
            <a:pPr marL="642938" lvl="2" indent="0">
              <a:buNone/>
            </a:pPr>
            <a:r>
              <a:rPr lang="nl-NL" b="1" dirty="0">
                <a:solidFill>
                  <a:schemeClr val="tx1"/>
                </a:solidFill>
              </a:rPr>
              <a:t>Bijvoorbeeld: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Kringlooplandbouw</a:t>
            </a:r>
          </a:p>
          <a:p>
            <a:pPr marL="814388" lvl="2">
              <a:buFontTx/>
              <a:buChar char="-"/>
            </a:pPr>
            <a:r>
              <a:rPr lang="nl-NL" b="1" dirty="0" err="1">
                <a:solidFill>
                  <a:schemeClr val="tx1"/>
                </a:solidFill>
              </a:rPr>
              <a:t>Verondiepen</a:t>
            </a:r>
            <a:r>
              <a:rPr lang="nl-NL" b="1" dirty="0">
                <a:solidFill>
                  <a:schemeClr val="tx1"/>
                </a:solidFill>
              </a:rPr>
              <a:t> watergangen (structurele verhoging grondwaterstand)</a:t>
            </a:r>
          </a:p>
          <a:p>
            <a:pPr marL="814388" lvl="2">
              <a:buFontTx/>
              <a:buChar char="-"/>
            </a:pPr>
            <a:r>
              <a:rPr lang="nl-NL" b="1" dirty="0">
                <a:solidFill>
                  <a:schemeClr val="tx1"/>
                </a:solidFill>
              </a:rPr>
              <a:t>Geen gebruik pesticiden</a:t>
            </a:r>
          </a:p>
          <a:p>
            <a:pPr lvl="1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7603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0F0D0-6EA7-4293-A3B1-14E0E517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81" y="228600"/>
            <a:ext cx="7406640" cy="135636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Wie gaat en kan dat doen (onder regie van de gemeente?!) – korte termijn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EF7B97-2026-486F-9E23-98B3538DB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584960"/>
            <a:ext cx="6726221" cy="4892040"/>
          </a:xfrm>
        </p:spPr>
        <p:txBody>
          <a:bodyPr>
            <a:normAutofit fontScale="92500" lnSpcReduction="20000"/>
          </a:bodyPr>
          <a:lstStyle/>
          <a:p>
            <a:pPr marL="677227" lvl="2" indent="-342900">
              <a:buFont typeface="+mj-lt"/>
              <a:buAutoNum type="arabicPeriod"/>
            </a:pPr>
            <a:r>
              <a:rPr lang="nl-NL" sz="2200" b="1" dirty="0">
                <a:solidFill>
                  <a:schemeClr val="tx1"/>
                </a:solidFill>
              </a:rPr>
              <a:t>Waterschappen </a:t>
            </a:r>
          </a:p>
          <a:p>
            <a:pPr lvl="3" indent="-214313"/>
            <a:r>
              <a:rPr lang="nl-NL" b="1" dirty="0">
                <a:solidFill>
                  <a:schemeClr val="tx1"/>
                </a:solidFill>
              </a:rPr>
              <a:t>Verreweg de grootste slag door verbeterd maaibeheer en inrichting watergangen door aanleg bufferzones en plantstroken (struweel!)</a:t>
            </a:r>
          </a:p>
          <a:p>
            <a:pPr lvl="3" indent="-214313"/>
            <a:endParaRPr lang="nl-NL" sz="2200" b="1" dirty="0">
              <a:solidFill>
                <a:schemeClr val="tx1"/>
              </a:solidFill>
            </a:endParaRPr>
          </a:p>
          <a:p>
            <a:pPr marL="677227" lvl="2" indent="-342900">
              <a:buFont typeface="+mj-lt"/>
              <a:buAutoNum type="arabicPeriod"/>
            </a:pPr>
            <a:r>
              <a:rPr lang="nl-NL" sz="2200" b="1" dirty="0">
                <a:solidFill>
                  <a:schemeClr val="tx1"/>
                </a:solidFill>
              </a:rPr>
              <a:t>Gemeenten</a:t>
            </a:r>
          </a:p>
          <a:p>
            <a:pPr lvl="3" indent="-214313"/>
            <a:r>
              <a:rPr lang="nl-NL" b="1" dirty="0">
                <a:solidFill>
                  <a:schemeClr val="tx1"/>
                </a:solidFill>
              </a:rPr>
              <a:t>Ecologisch beheer van publieke ruimte (wegbermen, groenstroken); herstel en handhaven bermen</a:t>
            </a:r>
          </a:p>
          <a:p>
            <a:pPr lvl="3" indent="-214313"/>
            <a:r>
              <a:rPr lang="nl-NL" b="1" dirty="0">
                <a:solidFill>
                  <a:schemeClr val="tx1"/>
                </a:solidFill>
              </a:rPr>
              <a:t>Verwerving gronden om in te zetten voor het realiseren en herstellen van landschapselementen; herstel (afgetakelde) en handhaven landschapselementen</a:t>
            </a:r>
          </a:p>
          <a:p>
            <a:pPr lvl="3" indent="-214313"/>
            <a:r>
              <a:rPr lang="nl-NL" b="1" dirty="0">
                <a:solidFill>
                  <a:schemeClr val="tx1"/>
                </a:solidFill>
              </a:rPr>
              <a:t>Loyaal faciliteren van burgerinitiatieven op het gebied van landschapsontwikkeling (aanleg en herstel)</a:t>
            </a:r>
          </a:p>
          <a:p>
            <a:pPr lvl="3" indent="-214313"/>
            <a:endParaRPr lang="nl-NL" sz="2200" b="1" dirty="0">
              <a:solidFill>
                <a:schemeClr val="tx1"/>
              </a:solidFill>
            </a:endParaRPr>
          </a:p>
          <a:p>
            <a:pPr marL="677227" lvl="2" indent="-342900">
              <a:buFont typeface="+mj-lt"/>
              <a:buAutoNum type="arabicPeriod"/>
            </a:pPr>
            <a:r>
              <a:rPr lang="nl-NL" sz="2200" b="1" dirty="0">
                <a:solidFill>
                  <a:schemeClr val="tx1"/>
                </a:solidFill>
              </a:rPr>
              <a:t>Industriële kring</a:t>
            </a:r>
          </a:p>
          <a:p>
            <a:pPr lvl="3" indent="-214313"/>
            <a:r>
              <a:rPr lang="nl-NL" b="1" dirty="0">
                <a:solidFill>
                  <a:schemeClr val="tx1"/>
                </a:solidFill>
              </a:rPr>
              <a:t>Benaderen voor groen-ondernemen en ecologische inrichting van bedrijventerreinen</a:t>
            </a:r>
          </a:p>
          <a:p>
            <a:pPr lvl="3" indent="-214313"/>
            <a:endParaRPr lang="nl-NL" b="1" dirty="0">
              <a:solidFill>
                <a:schemeClr val="tx1"/>
              </a:solidFill>
            </a:endParaRPr>
          </a:p>
          <a:p>
            <a:pPr marL="677227" lvl="2" indent="-342900">
              <a:buFont typeface="+mj-lt"/>
              <a:buAutoNum type="arabicPeriod"/>
            </a:pPr>
            <a:r>
              <a:rPr lang="nl-NL" sz="2200" b="1" dirty="0">
                <a:solidFill>
                  <a:schemeClr val="tx1"/>
                </a:solidFill>
              </a:rPr>
              <a:t>Tuin- en erfbezitter</a:t>
            </a:r>
          </a:p>
          <a:p>
            <a:pPr marL="882967" lvl="3" indent="-342900"/>
            <a:r>
              <a:rPr lang="nl-NL" b="1" dirty="0">
                <a:solidFill>
                  <a:schemeClr val="tx1"/>
                </a:solidFill>
              </a:rPr>
              <a:t>Natuurvriendelijke tuinen met veel inheemse planten en struiken</a:t>
            </a:r>
          </a:p>
          <a:p>
            <a:pPr marL="677227" lvl="2" indent="-342900">
              <a:buFont typeface="+mj-lt"/>
              <a:buAutoNum type="arabicPeriod"/>
            </a:pPr>
            <a:endParaRPr lang="nl-NL" sz="2200" b="1" dirty="0">
              <a:solidFill>
                <a:schemeClr val="tx1"/>
              </a:solidFill>
            </a:endParaRPr>
          </a:p>
          <a:p>
            <a:pPr marL="677227" lvl="2" indent="-342900">
              <a:buFont typeface="+mj-lt"/>
              <a:buAutoNum type="arabicPeriod"/>
            </a:pPr>
            <a:r>
              <a:rPr lang="nl-NL" sz="2200" b="1" dirty="0">
                <a:solidFill>
                  <a:schemeClr val="tx1"/>
                </a:solidFill>
              </a:rPr>
              <a:t>Agrariërs</a:t>
            </a:r>
          </a:p>
          <a:p>
            <a:pPr marL="825817" lvl="3" indent="-285750"/>
            <a:r>
              <a:rPr lang="nl-NL" b="1" dirty="0">
                <a:solidFill>
                  <a:schemeClr val="tx1"/>
                </a:solidFill>
              </a:rPr>
              <a:t>Met steun van de overheid: vergroening van bedrijven met bedrijfsnatuurplannen</a:t>
            </a:r>
          </a:p>
          <a:p>
            <a:pPr marL="825817" lvl="3" indent="-285750"/>
            <a:endParaRPr lang="nl-NL" b="1" dirty="0">
              <a:solidFill>
                <a:schemeClr val="tx1"/>
              </a:solidFill>
            </a:endParaRPr>
          </a:p>
          <a:p>
            <a:pPr marL="825817" lvl="3" indent="-285750"/>
            <a:endParaRPr lang="nl-NL" b="1" dirty="0">
              <a:solidFill>
                <a:schemeClr val="tx1"/>
              </a:solidFill>
            </a:endParaRPr>
          </a:p>
          <a:p>
            <a:pPr marL="825817" lvl="3" indent="-285750"/>
            <a:endParaRPr lang="nl-NL" b="1" dirty="0">
              <a:solidFill>
                <a:schemeClr val="tx1"/>
              </a:solidFill>
            </a:endParaRPr>
          </a:p>
          <a:p>
            <a:pPr marL="825817" lvl="3" indent="-285750"/>
            <a:endParaRPr lang="nl-NL" b="1" dirty="0">
              <a:solidFill>
                <a:schemeClr val="tx1"/>
              </a:solidFill>
            </a:endParaRPr>
          </a:p>
          <a:p>
            <a:pPr marL="540067" lvl="3" indent="0">
              <a:buNone/>
            </a:pPr>
            <a:endParaRPr lang="nl-NL" sz="2000" b="1" dirty="0">
              <a:solidFill>
                <a:schemeClr val="tx1"/>
              </a:solidFill>
            </a:endParaRPr>
          </a:p>
          <a:p>
            <a:pPr lvl="2" indent="-214313"/>
            <a:endParaRPr lang="nl-NL" b="1" dirty="0">
              <a:solidFill>
                <a:schemeClr val="accent2">
                  <a:lumMod val="50000"/>
                </a:schemeClr>
              </a:solidFill>
            </a:endParaRPr>
          </a:p>
          <a:p>
            <a:pPr lvl="2" indent="-214313"/>
            <a:endParaRPr lang="nl-NL" b="1" dirty="0"/>
          </a:p>
          <a:p>
            <a:pPr marL="814388" lvl="2">
              <a:buFontTx/>
              <a:buChar char="-"/>
            </a:pPr>
            <a:endParaRPr lang="nl-NL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3248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320674"/>
            <a:ext cx="8526810" cy="62325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0D54F8E-55E4-4999-8285-E45449CB3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8" y="320674"/>
            <a:ext cx="8425472" cy="62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FBE40-0EF5-BAB2-F93E-6250E3F41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4DBA666-C47C-C84D-A6FF-46F00A80D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8" y="320674"/>
            <a:ext cx="8162385" cy="621665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D2253E-A473-1E52-1A0C-316B8FAE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C173-F39B-4253-ACF3-212DB5BD4228}" type="slidenum">
              <a:rPr lang="nl-NL" smtClean="0"/>
              <a:t>39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3F1A6E-EC8F-7C08-CFA1-653AF0620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8" y="258876"/>
            <a:ext cx="8361556" cy="62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A350503B-0202-14A2-C316-F6D6A45E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2895600"/>
            <a:ext cx="6400800" cy="1752600"/>
          </a:xfrm>
        </p:spPr>
        <p:txBody>
          <a:bodyPr/>
          <a:lstStyle/>
          <a:p>
            <a:pPr algn="l"/>
            <a:r>
              <a:rPr lang="nl-NL" dirty="0">
                <a:solidFill>
                  <a:schemeClr val="tx1"/>
                </a:solidFill>
              </a:rPr>
              <a:t>- landschap minder leesbaar door het verdwijnen van landschapselementen en –structuren</a:t>
            </a:r>
          </a:p>
          <a:p>
            <a:pPr algn="l"/>
            <a:endParaRPr lang="nl-NL" dirty="0">
              <a:solidFill>
                <a:schemeClr val="tx1"/>
              </a:solidFill>
            </a:endParaRPr>
          </a:p>
          <a:p>
            <a:pPr algn="l"/>
            <a:r>
              <a:rPr lang="nl-NL" dirty="0">
                <a:solidFill>
                  <a:schemeClr val="tx1"/>
                </a:solidFill>
              </a:rPr>
              <a:t>- biodiversiteit neemt af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21C572-13A0-E5CC-932B-9CEE732A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71600"/>
            <a:ext cx="5797624" cy="11430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Landschap en Biodiversiteit staan onder druk </a:t>
            </a:r>
          </a:p>
        </p:txBody>
      </p:sp>
    </p:spTree>
    <p:extLst>
      <p:ext uri="{BB962C8B-B14F-4D97-AF65-F5344CB8AC3E}">
        <p14:creationId xmlns:p14="http://schemas.microsoft.com/office/powerpoint/2010/main" val="262384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B625F-01CF-D1B9-21BF-9C24E2CC1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ACAB5B-FBD3-5FB3-479C-99726FEE4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8" y="320674"/>
            <a:ext cx="8469395" cy="621665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ACEE01-CCD9-080C-06E3-3C617542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C173-F39B-4253-ACF3-212DB5BD4228}" type="slidenum">
              <a:rPr lang="nl-NL" smtClean="0"/>
              <a:t>40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392112-6BCB-0147-A425-2613EF3CA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03" y="320674"/>
            <a:ext cx="8469395" cy="626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E66BE-AFBC-ACAC-FC95-16D2015C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CFCFA7E-46B5-5090-C254-0EE26E6CF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8" y="320673"/>
            <a:ext cx="8544492" cy="621665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B7F070-B7AE-044D-FFD1-52D7E876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C173-F39B-4253-ACF3-212DB5BD4228}" type="slidenum">
              <a:rPr lang="nl-NL" smtClean="0"/>
              <a:t>41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17EF2BA-7627-E813-5C29-5DC75B124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8" y="269046"/>
            <a:ext cx="8566283" cy="63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913DD-C2E7-3742-E9B4-E5A98D7B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solidFill>
                  <a:schemeClr val="accent1">
                    <a:lumMod val="50000"/>
                  </a:schemeClr>
                </a:solidFill>
              </a:rPr>
              <a:t>Dank voor uw aandacht én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CD51A30-CC61-F0A5-0AEA-AB9129C4C9D0}"/>
              </a:ext>
            </a:extLst>
          </p:cNvPr>
          <p:cNvSpPr/>
          <p:nvPr/>
        </p:nvSpPr>
        <p:spPr>
          <a:xfrm>
            <a:off x="2183974" y="2967335"/>
            <a:ext cx="47760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Succes met het realiseren </a:t>
            </a:r>
          </a:p>
          <a:p>
            <a:pPr algn="ctr"/>
            <a:r>
              <a:rPr lang="nl-NL" sz="32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 behouden van </a:t>
            </a:r>
          </a:p>
          <a:p>
            <a:pPr algn="ctr"/>
            <a:r>
              <a:rPr lang="nl-NL" sz="32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Basiskwaliteit </a:t>
            </a:r>
            <a:r>
              <a:rPr lang="nl-NL" sz="32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nl-NL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07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3B3DA-3E9C-4393-A90E-7DADE4070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nl-NL" sz="3100" dirty="0"/>
              <a:t>Broedvogels cultuurlandschap</a:t>
            </a:r>
            <a:br>
              <a:rPr lang="nl-NL" sz="3100" dirty="0"/>
            </a:br>
            <a:r>
              <a:rPr lang="nl-NL" sz="3100" dirty="0"/>
              <a:t>Winterswijk                </a:t>
            </a:r>
            <a:r>
              <a:rPr lang="nl-NL" sz="4000" dirty="0"/>
              <a:t>1974-2022  </a:t>
            </a:r>
            <a:r>
              <a:rPr lang="nl-NL" sz="4000" dirty="0">
                <a:solidFill>
                  <a:srgbClr val="FF0000"/>
                </a:solidFill>
              </a:rPr>
              <a:t>-29%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8FAC5E-A5E6-40FA-B2B5-14B8DB5F1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96" y="1905000"/>
            <a:ext cx="3758267" cy="47244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accent1">
                    <a:lumMod val="50000"/>
                  </a:schemeClr>
                </a:solidFill>
              </a:rPr>
              <a:t>Recente vestiging 1 soort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accent1">
                    <a:lumMod val="75000"/>
                  </a:schemeClr>
                </a:solidFill>
              </a:rPr>
              <a:t>Toename 12 soorten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rgbClr val="FFFF00"/>
                </a:solidFill>
              </a:rPr>
              <a:t>Constant aantal 8 soorten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</a:rPr>
              <a:t>Achteruitgang 25 soorten waarvan 19 soorten zeer sterk zijn achteruitgegaan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rgbClr val="FF0000"/>
                </a:solidFill>
              </a:rPr>
              <a:t>Verdwenen 8 soorten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</a:rPr>
              <a:t>Oorzaken achteruitgang:  intensivering van het agrarisch grondgebruik met toegenomen milieubelasting, ontwatering en de afname aan landschapselementen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</a:rPr>
              <a:t>Herstel van enkele soorten door (agrarisch) natuurbeheer.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1788C6-47CF-4F5C-8EB0-1719F7318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186554"/>
            <a:ext cx="4847486" cy="30944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B016377-71C2-1071-39E6-A4351723F7B1}"/>
              </a:ext>
            </a:extLst>
          </p:cNvPr>
          <p:cNvSpPr txBox="1"/>
          <p:nvPr/>
        </p:nvSpPr>
        <p:spPr>
          <a:xfrm>
            <a:off x="5943601" y="5867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Bron: </a:t>
            </a:r>
          </a:p>
          <a:p>
            <a:r>
              <a:rPr lang="nl-NL" sz="1400" dirty="0"/>
              <a:t>Vogelwerkgroep Zuidoost-Achterhoek</a:t>
            </a:r>
          </a:p>
        </p:txBody>
      </p:sp>
    </p:spTree>
    <p:extLst>
      <p:ext uri="{BB962C8B-B14F-4D97-AF65-F5344CB8AC3E}">
        <p14:creationId xmlns:p14="http://schemas.microsoft.com/office/powerpoint/2010/main" val="121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3B3DA-3E9C-4393-A90E-7DADE4070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5894"/>
            <a:ext cx="7772400" cy="1138106"/>
          </a:xfrm>
        </p:spPr>
        <p:txBody>
          <a:bodyPr>
            <a:normAutofit fontScale="90000"/>
          </a:bodyPr>
          <a:lstStyle/>
          <a:p>
            <a:pPr algn="l"/>
            <a:r>
              <a:rPr lang="nl-NL" sz="3400" dirty="0"/>
              <a:t>Dorpsvogels</a:t>
            </a:r>
            <a:br>
              <a:rPr lang="nl-NL" sz="3400" dirty="0"/>
            </a:br>
            <a:r>
              <a:rPr lang="nl-NL" sz="3400" dirty="0"/>
              <a:t>Winterswijk                </a:t>
            </a:r>
            <a:r>
              <a:rPr lang="nl-NL" sz="4400" dirty="0"/>
              <a:t>1974-2022  </a:t>
            </a:r>
            <a:r>
              <a:rPr lang="nl-NL" sz="4400" dirty="0">
                <a:solidFill>
                  <a:srgbClr val="FF0000"/>
                </a:solidFill>
              </a:rPr>
              <a:t>-52%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8FAC5E-A5E6-40FA-B2B5-14B8DB5F1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75" y="1600200"/>
            <a:ext cx="3758267" cy="487190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accent1">
                    <a:lumMod val="50000"/>
                  </a:schemeClr>
                </a:solidFill>
              </a:rPr>
              <a:t>Recente vestiging 1 soort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Sterke toename 2 soorten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Constant aantal 1 soort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Achteruitgang 4 soorten waarvan 2 soorten zeer sterk zijn achteruitgegaan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rgbClr val="FF0000"/>
                </a:solidFill>
              </a:rPr>
              <a:t>Verdwenen 2 soorten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</a:rPr>
              <a:t>Oorzaken achteruitgang:  afname aan ruigteveldjes, groentetuintjes en broedplaatsen, maar mogelijk ook de afname van graanakkers in het buitengebied.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583FF3-B3D9-41F2-ADC2-64E5B5A08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800" y="2209800"/>
            <a:ext cx="4800600" cy="304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397D18B-753C-A8E0-D615-0D97DB0F0DDC}"/>
              </a:ext>
            </a:extLst>
          </p:cNvPr>
          <p:cNvSpPr txBox="1"/>
          <p:nvPr/>
        </p:nvSpPr>
        <p:spPr>
          <a:xfrm>
            <a:off x="5943601" y="5867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Bron: </a:t>
            </a:r>
          </a:p>
          <a:p>
            <a:r>
              <a:rPr lang="nl-NL" sz="1400" dirty="0"/>
              <a:t>Vogelwerkgroep Zuidoost-Achterhoek</a:t>
            </a:r>
          </a:p>
        </p:txBody>
      </p:sp>
    </p:spTree>
    <p:extLst>
      <p:ext uri="{BB962C8B-B14F-4D97-AF65-F5344CB8AC3E}">
        <p14:creationId xmlns:p14="http://schemas.microsoft.com/office/powerpoint/2010/main" val="23081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A8245-C5D1-2362-1D47-ACA7BB40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Behoud van “gewone”</a:t>
            </a:r>
            <a:br>
              <a:rPr lang="nl-N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planten en dieren??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7F0165-2CDC-4C00-70B6-77229340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971800"/>
            <a:ext cx="7404653" cy="312420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nl-NL" sz="3600" b="1" dirty="0">
                <a:solidFill>
                  <a:schemeClr val="tx1"/>
                </a:solidFill>
              </a:rPr>
              <a:t>Door realiseren en handhaven van</a:t>
            </a:r>
          </a:p>
          <a:p>
            <a:pPr marL="34290" indent="0" algn="ctr">
              <a:buNone/>
            </a:pPr>
            <a:endParaRPr lang="nl-NL" sz="3600" b="1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r>
              <a:rPr lang="nl-NL" sz="3600" b="1" dirty="0">
                <a:solidFill>
                  <a:schemeClr val="tx1"/>
                </a:solidFill>
              </a:rPr>
              <a:t>Basiskwaliteit</a:t>
            </a:r>
          </a:p>
        </p:txBody>
      </p:sp>
    </p:spTree>
    <p:extLst>
      <p:ext uri="{BB962C8B-B14F-4D97-AF65-F5344CB8AC3E}">
        <p14:creationId xmlns:p14="http://schemas.microsoft.com/office/powerpoint/2010/main" val="328887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0007C38-779E-4332-AD56-9528CAE8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Definitie Basiskwaliteit Natuur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0D4BC07-C5A4-4B20-BCF4-CFC30ABC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" indent="0">
              <a:buNone/>
            </a:pPr>
            <a:r>
              <a:rPr lang="nl-NL" sz="2800" dirty="0">
                <a:solidFill>
                  <a:schemeClr val="tx1"/>
                </a:solidFill>
              </a:rPr>
              <a:t>de </a:t>
            </a:r>
            <a:r>
              <a:rPr lang="nl-NL" sz="2800" b="1" dirty="0">
                <a:solidFill>
                  <a:schemeClr val="tx1"/>
                </a:solidFill>
              </a:rPr>
              <a:t>minimale vereiste</a:t>
            </a:r>
            <a:r>
              <a:rPr lang="nl-NL" sz="2800" dirty="0">
                <a:solidFill>
                  <a:schemeClr val="tx1"/>
                </a:solidFill>
              </a:rPr>
              <a:t> waaraan de set van landschaps-condities moet voldoen, om het gewenste niveau van biodiversiteit duurzaam in stand te houden, waarbij gewone soorten gewoon kunnen blijven. </a:t>
            </a:r>
          </a:p>
          <a:p>
            <a:pPr marL="3429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34290" indent="0">
              <a:buNone/>
            </a:pPr>
            <a:r>
              <a:rPr lang="nl-NL" dirty="0">
                <a:solidFill>
                  <a:schemeClr val="tx1"/>
                </a:solidFill>
              </a:rPr>
              <a:t>Het betreft daarmee een </a:t>
            </a:r>
            <a:r>
              <a:rPr lang="nl-NL" b="1" dirty="0">
                <a:solidFill>
                  <a:schemeClr val="tx1"/>
                </a:solidFill>
              </a:rPr>
              <a:t>duurzame vorm van landgebruik</a:t>
            </a:r>
            <a:r>
              <a:rPr lang="nl-NL" dirty="0">
                <a:solidFill>
                  <a:schemeClr val="tx1"/>
                </a:solidFill>
              </a:rPr>
              <a:t> binnen de lokaal van nature aanwezige randvoorwaarden en cultuurhistorische context. </a:t>
            </a:r>
          </a:p>
        </p:txBody>
      </p:sp>
    </p:spTree>
    <p:extLst>
      <p:ext uri="{BB962C8B-B14F-4D97-AF65-F5344CB8AC3E}">
        <p14:creationId xmlns:p14="http://schemas.microsoft.com/office/powerpoint/2010/main" val="413515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09600" y="3657600"/>
            <a:ext cx="8077200" cy="2548956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nl-NL" sz="2400" dirty="0">
                <a:solidFill>
                  <a:schemeClr val="tx1"/>
                </a:solidFill>
                <a:ea typeface="+mj-ea"/>
              </a:rPr>
              <a:t>Deel 1. Kartering Basiskwaliteit Biodiversiteit Oost-Gelderland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>
              <a:solidFill>
                <a:schemeClr val="tx1"/>
              </a:solidFill>
              <a:ea typeface="+mj-ea"/>
            </a:endParaRPr>
          </a:p>
          <a:p>
            <a:r>
              <a:rPr lang="nl-NL" sz="2400" dirty="0">
                <a:solidFill>
                  <a:schemeClr val="tx1"/>
                </a:solidFill>
                <a:ea typeface="+mj-ea"/>
              </a:rPr>
              <a:t>Deel 2. Inzoomen op gemeentelijk niveau: Kartering 			Basiskwaliteit Biodiversiteit en Landschap in 7 	gemeenten</a:t>
            </a:r>
          </a:p>
          <a:p>
            <a:endParaRPr lang="nl-NL" sz="150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4000" dirty="0">
                <a:solidFill>
                  <a:schemeClr val="accent1">
                    <a:lumMod val="50000"/>
                  </a:schemeClr>
                </a:solidFill>
              </a:rPr>
              <a:t>Basiskwaliteit </a:t>
            </a:r>
            <a:br>
              <a:rPr lang="nl-NL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4000" dirty="0">
                <a:solidFill>
                  <a:schemeClr val="accent1">
                    <a:lumMod val="50000"/>
                  </a:schemeClr>
                </a:solidFill>
              </a:rPr>
              <a:t>Biodiversiteit en Landschap</a:t>
            </a:r>
            <a:br>
              <a:rPr lang="nl-NL" sz="40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NL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4000" dirty="0">
                <a:solidFill>
                  <a:schemeClr val="accent1">
                    <a:lumMod val="50000"/>
                  </a:schemeClr>
                </a:solidFill>
              </a:rPr>
              <a:t>Regionale toepassing </a:t>
            </a:r>
            <a:br>
              <a:rPr lang="nl-NL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NL" sz="4000" dirty="0">
                <a:solidFill>
                  <a:schemeClr val="accent1">
                    <a:lumMod val="50000"/>
                  </a:schemeClr>
                </a:solidFill>
              </a:rPr>
              <a:t>Oost-Gelderland</a:t>
            </a:r>
          </a:p>
        </p:txBody>
      </p:sp>
    </p:spTree>
    <p:extLst>
      <p:ext uri="{BB962C8B-B14F-4D97-AF65-F5344CB8AC3E}">
        <p14:creationId xmlns:p14="http://schemas.microsoft.com/office/powerpoint/2010/main" val="333368969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4E48E42289E6479D6CF61AFB64B2CC" ma:contentTypeVersion="0" ma:contentTypeDescription="Een nieuw document maken." ma:contentTypeScope="" ma:versionID="c0be4ecc21e27b15aef4909f8859594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f2ac059d1cd3512fa0459bd391833e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2DBD93-1D8A-4331-AD0C-840A4BAFD835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f60ccea-645e-4ee3-8fb3-215c310ebcb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7675A7-451B-4F56-9217-837DD842B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0F5526-69BC-4B8C-80D5-9535BE6FABD2}"/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2221</TotalTime>
  <Words>934</Words>
  <Application>Microsoft Office PowerPoint</Application>
  <PresentationFormat>Diavoorstelling (4:3)</PresentationFormat>
  <Paragraphs>156</Paragraphs>
  <Slides>42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8" baseType="lpstr">
      <vt:lpstr>Arial</vt:lpstr>
      <vt:lpstr>Calibri</vt:lpstr>
      <vt:lpstr>Corbel</vt:lpstr>
      <vt:lpstr>Times New Roman</vt:lpstr>
      <vt:lpstr>Wingdings</vt:lpstr>
      <vt:lpstr>Basis</vt:lpstr>
      <vt:lpstr>Werken aan het landschap  in de Oost Achterhoek</vt:lpstr>
      <vt:lpstr>Landschap = Cultuurhistorie = Erfgoed</vt:lpstr>
      <vt:lpstr>Landschap vormt ook het tehuis van wilde planten en dieren</vt:lpstr>
      <vt:lpstr>Landschap en Biodiversiteit staan onder druk </vt:lpstr>
      <vt:lpstr>Broedvogels cultuurlandschap Winterswijk                1974-2022  -29%</vt:lpstr>
      <vt:lpstr>Dorpsvogels Winterswijk                1974-2022  -52%</vt:lpstr>
      <vt:lpstr>Behoud van “gewone” planten en dieren??</vt:lpstr>
      <vt:lpstr>Definitie Basiskwaliteit Natuur</vt:lpstr>
      <vt:lpstr>Basiskwaliteit  Biodiversiteit en Landschap  Regionale toepassing  Oost-Gelderland</vt:lpstr>
      <vt:lpstr>Deel 1:  Onderzoek Oost-Gelderland Basiskwaliteit Biodiversiteit  - Landschapsbeschrijving - per landschapstype   1. karakteristieke landschapselementen   2. kensoorten wilde planten en dieren  - Beoordeling actuele Basiskwaliteit Biodiversiteit  1. vogels (broedtijd – winter)  2. herpetofauna  3. dagvlinders  4. planten  - handelingsperspectief en ambassadeursoorten            </vt:lpstr>
      <vt:lpstr>Beoordeling Basiskwaliteit Biodiversiteit  van het hoevenlandschap    FLORA    </vt:lpstr>
      <vt:lpstr>PowerPoint-presentatie</vt:lpstr>
      <vt:lpstr>Deel 2:  Nadere verkenning Basiskwaliteit  in 7 gemeenten   </vt:lpstr>
      <vt:lpstr>Speciale aanpak Deel 2 in Aalten – Oost-Gelre – Winterswijk  uitvoeringsproces:</vt:lpstr>
      <vt:lpstr>Waarom deze kartering Basiskwaliteit Biodiversiteit en Landschap?</vt:lpstr>
      <vt:lpstr>    </vt:lpstr>
      <vt:lpstr>criteria Basiskwaliteit Landschap    </vt:lpstr>
      <vt:lpstr>PowerPoint-presentatie</vt:lpstr>
      <vt:lpstr>Landschappen  7 gemeenten    </vt:lpstr>
      <vt:lpstr>Oppervlakte aandeel landschapstypen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Landschapsbeeld met score groen-groen</vt:lpstr>
      <vt:lpstr>Landschapsbeeld met score rood-rood</vt:lpstr>
      <vt:lpstr>Landschapsbeeld met score groen-groen</vt:lpstr>
      <vt:lpstr>Landschapsbeeld met score rood-rood</vt:lpstr>
      <vt:lpstr>Landschapsbeeld met score groen-groen</vt:lpstr>
      <vt:lpstr>Landschapsbeeld met score rood-rood</vt:lpstr>
      <vt:lpstr>Inzetten op herstel in rode en oranje gebieden en versterking in de groene gebieden</vt:lpstr>
      <vt:lpstr>Uiteindelijke doel:  Overal Basiskwaliteit realiseren en handhaven</vt:lpstr>
      <vt:lpstr>Wie gaat en kan dat doen (onder regie van de gemeente?!) – korte termijn</vt:lpstr>
      <vt:lpstr>PowerPoint-presentatie</vt:lpstr>
      <vt:lpstr>PowerPoint-presentatie</vt:lpstr>
      <vt:lpstr>PowerPoint-presentatie</vt:lpstr>
      <vt:lpstr>PowerPoint-presentatie</vt:lpstr>
      <vt:lpstr>Dank voor uw aandacht én</vt:lpstr>
    </vt:vector>
  </TitlesOfParts>
  <Company>Birdlife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 Intern</dc:creator>
  <cp:lastModifiedBy>Robert Kwak</cp:lastModifiedBy>
  <cp:revision>180</cp:revision>
  <cp:lastPrinted>2020-10-21T10:31:12Z</cp:lastPrinted>
  <dcterms:created xsi:type="dcterms:W3CDTF">2014-04-03T13:31:53Z</dcterms:created>
  <dcterms:modified xsi:type="dcterms:W3CDTF">2024-02-09T16:04:04Z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0x010100714E48E42289E6479D6CF61AFB64B2CC</vt:lpwstr>
  </property>
</Properties>
</file>